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TAN Tangkiwood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453681">
            <a:off x="12720216" y="-5010679"/>
            <a:ext cx="3261141" cy="13849067"/>
            <a:chOff x="0" y="0"/>
            <a:chExt cx="858901" cy="364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1" cy="3647491"/>
            </a:xfrm>
            <a:custGeom>
              <a:avLst/>
              <a:gdLst/>
              <a:ahLst/>
              <a:cxnLst/>
              <a:rect r="r" b="b" t="t" l="l"/>
              <a:pathLst>
                <a:path h="3647491" w="858901">
                  <a:moveTo>
                    <a:pt x="0" y="0"/>
                  </a:moveTo>
                  <a:lnTo>
                    <a:pt x="858901" y="0"/>
                  </a:lnTo>
                  <a:lnTo>
                    <a:pt x="858901" y="3647491"/>
                  </a:lnTo>
                  <a:lnTo>
                    <a:pt x="0" y="3647491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516529">
            <a:off x="-1674334" y="-204502"/>
            <a:ext cx="5406068" cy="5032557"/>
          </a:xfrm>
          <a:custGeom>
            <a:avLst/>
            <a:gdLst/>
            <a:ahLst/>
            <a:cxnLst/>
            <a:rect r="r" b="b" t="t" l="l"/>
            <a:pathLst>
              <a:path h="5032557" w="5406068">
                <a:moveTo>
                  <a:pt x="0" y="0"/>
                </a:moveTo>
                <a:lnTo>
                  <a:pt x="5406068" y="0"/>
                </a:lnTo>
                <a:lnTo>
                  <a:pt x="5406068" y="5032558"/>
                </a:lnTo>
                <a:lnTo>
                  <a:pt x="0" y="5032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07848" y="4155973"/>
            <a:ext cx="12679056" cy="340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3"/>
              </a:lnSpc>
            </a:pPr>
            <a:r>
              <a:rPr lang="en-US" sz="8004">
                <a:solidFill>
                  <a:srgbClr val="5D4233"/>
                </a:solidFill>
                <a:latin typeface="TAN Tangkiwood"/>
              </a:rPr>
              <a:t>BATIK TYPE CLASSIFICATION USING MACHINE LEARNING BASED APPLICATION</a:t>
            </a:r>
          </a:p>
          <a:p>
            <a:pPr>
              <a:lnSpc>
                <a:spcPts val="608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467090"/>
            <a:ext cx="612438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Advisors 1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Nur Ibrahim, S.T., M.T.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706146" y="8467090"/>
            <a:ext cx="6124386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Advisors 2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R Yunendah Nur Fu’adah, S.T., M.T.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830532" y="8467090"/>
            <a:ext cx="612438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Advisors 3</a:t>
            </a:r>
          </a:p>
          <a:p>
            <a:pPr algn="ctr">
              <a:lnSpc>
                <a:spcPts val="3640"/>
              </a:lnSpc>
            </a:p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Nor KumalasariCaecar Pratiwi, S.T., M.T.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3836" y="318814"/>
            <a:ext cx="10567836" cy="3144638"/>
            <a:chOff x="0" y="0"/>
            <a:chExt cx="2783298" cy="828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298" cy="828217"/>
            </a:xfrm>
            <a:custGeom>
              <a:avLst/>
              <a:gdLst/>
              <a:ahLst/>
              <a:cxnLst/>
              <a:rect r="r" b="b" t="t" l="l"/>
              <a:pathLst>
                <a:path h="828217" w="2783298">
                  <a:moveTo>
                    <a:pt x="0" y="0"/>
                  </a:moveTo>
                  <a:lnTo>
                    <a:pt x="2783298" y="0"/>
                  </a:lnTo>
                  <a:lnTo>
                    <a:pt x="2783298" y="828217"/>
                  </a:lnTo>
                  <a:lnTo>
                    <a:pt x="0" y="828217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46955">
            <a:off x="14299177" y="7039685"/>
            <a:ext cx="5048540" cy="4589581"/>
          </a:xfrm>
          <a:custGeom>
            <a:avLst/>
            <a:gdLst/>
            <a:ahLst/>
            <a:cxnLst/>
            <a:rect r="r" b="b" t="t" l="l"/>
            <a:pathLst>
              <a:path h="4589581" w="5048540">
                <a:moveTo>
                  <a:pt x="0" y="0"/>
                </a:moveTo>
                <a:lnTo>
                  <a:pt x="5048540" y="0"/>
                </a:lnTo>
                <a:lnTo>
                  <a:pt x="5048540" y="4589582"/>
                </a:lnTo>
                <a:lnTo>
                  <a:pt x="0" y="458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8161" y="3772733"/>
            <a:ext cx="8425250" cy="6183993"/>
          </a:xfrm>
          <a:custGeom>
            <a:avLst/>
            <a:gdLst/>
            <a:ahLst/>
            <a:cxnLst/>
            <a:rect r="r" b="b" t="t" l="l"/>
            <a:pathLst>
              <a:path h="6183993" w="8425250">
                <a:moveTo>
                  <a:pt x="0" y="0"/>
                </a:moveTo>
                <a:lnTo>
                  <a:pt x="8425250" y="0"/>
                </a:lnTo>
                <a:lnTo>
                  <a:pt x="8425250" y="6183993"/>
                </a:lnTo>
                <a:lnTo>
                  <a:pt x="0" y="61839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68870" y="597083"/>
            <a:ext cx="7508674" cy="275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2"/>
              </a:lnSpc>
            </a:pPr>
            <a:r>
              <a:rPr lang="en-US" sz="11779">
                <a:solidFill>
                  <a:srgbClr val="FFFFFF"/>
                </a:solidFill>
                <a:latin typeface="TAN Tangkiwood"/>
              </a:rPr>
              <a:t>CNN </a:t>
            </a:r>
          </a:p>
          <a:p>
            <a:pPr>
              <a:lnSpc>
                <a:spcPts val="8952"/>
              </a:lnSpc>
            </a:pPr>
            <a:r>
              <a:rPr lang="en-US" sz="11779">
                <a:solidFill>
                  <a:srgbClr val="FFFFFF"/>
                </a:solidFill>
                <a:latin typeface="TAN Tangkiwood"/>
              </a:rPr>
              <a:t>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24405" y="3987899"/>
            <a:ext cx="7634895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•Dataset: Using 660 batik images which are divided into 6 classes "Batik Megamendung", "Batik Kawung", "Batik Nitik", "Batik Parang", "Batik Ceplok" and "Batik Tambal".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•Architecture : ResNet152 V2 and MobileNet V1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5D4233"/>
                </a:solidFill>
                <a:latin typeface="Lato"/>
              </a:rPr>
              <a:t>•Evaluation: Accuracy reaches 90% and loss &lt;0.1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0981">
            <a:off x="15610831" y="1088234"/>
            <a:ext cx="3296937" cy="3678125"/>
          </a:xfrm>
          <a:custGeom>
            <a:avLst/>
            <a:gdLst/>
            <a:ahLst/>
            <a:cxnLst/>
            <a:rect r="r" b="b" t="t" l="l"/>
            <a:pathLst>
              <a:path h="3678125" w="3296937">
                <a:moveTo>
                  <a:pt x="0" y="0"/>
                </a:moveTo>
                <a:lnTo>
                  <a:pt x="3296938" y="0"/>
                </a:lnTo>
                <a:lnTo>
                  <a:pt x="3296938" y="3678125"/>
                </a:lnTo>
                <a:lnTo>
                  <a:pt x="0" y="3678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11092" y="2927296"/>
            <a:ext cx="13363982" cy="6511358"/>
          </a:xfrm>
          <a:custGeom>
            <a:avLst/>
            <a:gdLst/>
            <a:ahLst/>
            <a:cxnLst/>
            <a:rect r="r" b="b" t="t" l="l"/>
            <a:pathLst>
              <a:path h="6511358" w="13363982">
                <a:moveTo>
                  <a:pt x="0" y="0"/>
                </a:moveTo>
                <a:lnTo>
                  <a:pt x="13363982" y="0"/>
                </a:lnTo>
                <a:lnTo>
                  <a:pt x="13363982" y="6511358"/>
                </a:lnTo>
                <a:lnTo>
                  <a:pt x="0" y="651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65507"/>
            <a:ext cx="9057289" cy="16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Augmentation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78257">
            <a:off x="-619769" y="-810362"/>
            <a:ext cx="3296937" cy="3678125"/>
          </a:xfrm>
          <a:custGeom>
            <a:avLst/>
            <a:gdLst/>
            <a:ahLst/>
            <a:cxnLst/>
            <a:rect r="r" b="b" t="t" l="l"/>
            <a:pathLst>
              <a:path h="3678125" w="3296937">
                <a:moveTo>
                  <a:pt x="0" y="0"/>
                </a:moveTo>
                <a:lnTo>
                  <a:pt x="3296938" y="0"/>
                </a:lnTo>
                <a:lnTo>
                  <a:pt x="3296938" y="3678124"/>
                </a:lnTo>
                <a:lnTo>
                  <a:pt x="0" y="36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58004" y="0"/>
            <a:ext cx="2615013" cy="10287000"/>
          </a:xfrm>
          <a:custGeom>
            <a:avLst/>
            <a:gdLst/>
            <a:ahLst/>
            <a:cxnLst/>
            <a:rect r="r" b="b" t="t" l="l"/>
            <a:pathLst>
              <a:path h="10287000" w="2615013">
                <a:moveTo>
                  <a:pt x="0" y="0"/>
                </a:moveTo>
                <a:lnTo>
                  <a:pt x="2615013" y="0"/>
                </a:lnTo>
                <a:lnTo>
                  <a:pt x="26150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80474" y="683909"/>
            <a:ext cx="6892455" cy="283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Feature </a:t>
            </a:r>
          </a:p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Extraction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19881">
            <a:off x="-619769" y="7419238"/>
            <a:ext cx="3296937" cy="3678125"/>
          </a:xfrm>
          <a:custGeom>
            <a:avLst/>
            <a:gdLst/>
            <a:ahLst/>
            <a:cxnLst/>
            <a:rect r="r" b="b" t="t" l="l"/>
            <a:pathLst>
              <a:path h="3678125" w="3296937">
                <a:moveTo>
                  <a:pt x="0" y="0"/>
                </a:moveTo>
                <a:lnTo>
                  <a:pt x="3296938" y="0"/>
                </a:lnTo>
                <a:lnTo>
                  <a:pt x="3296938" y="3678124"/>
                </a:lnTo>
                <a:lnTo>
                  <a:pt x="0" y="36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0053" y="331094"/>
            <a:ext cx="3047524" cy="8688027"/>
          </a:xfrm>
          <a:custGeom>
            <a:avLst/>
            <a:gdLst/>
            <a:ahLst/>
            <a:cxnLst/>
            <a:rect r="r" b="b" t="t" l="l"/>
            <a:pathLst>
              <a:path h="8688027" w="3047524">
                <a:moveTo>
                  <a:pt x="0" y="0"/>
                </a:moveTo>
                <a:lnTo>
                  <a:pt x="3047525" y="0"/>
                </a:lnTo>
                <a:lnTo>
                  <a:pt x="3047525" y="8688027"/>
                </a:lnTo>
                <a:lnTo>
                  <a:pt x="0" y="8688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27402" y="1491683"/>
            <a:ext cx="8411070" cy="16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Classification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1314" y="2431656"/>
            <a:ext cx="13305303" cy="7319300"/>
            <a:chOff x="0" y="0"/>
            <a:chExt cx="17740404" cy="97590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26" t="0" r="626" b="0"/>
            <a:stretch>
              <a:fillRect/>
            </a:stretch>
          </p:blipFill>
          <p:spPr>
            <a:xfrm flipH="false" flipV="false">
              <a:off x="0" y="0"/>
              <a:ext cx="4339851" cy="975906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619" r="0" b="619"/>
            <a:stretch>
              <a:fillRect/>
            </a:stretch>
          </p:blipFill>
          <p:spPr>
            <a:xfrm flipH="false" flipV="false">
              <a:off x="4466851" y="0"/>
              <a:ext cx="4339851" cy="975906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872" r="0" b="872"/>
            <a:stretch>
              <a:fillRect/>
            </a:stretch>
          </p:blipFill>
          <p:spPr>
            <a:xfrm flipH="false" flipV="false">
              <a:off x="8933702" y="0"/>
              <a:ext cx="4339851" cy="9759067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668" r="0" b="668"/>
            <a:stretch>
              <a:fillRect/>
            </a:stretch>
          </p:blipFill>
          <p:spPr>
            <a:xfrm flipH="false" flipV="false">
              <a:off x="13400553" y="0"/>
              <a:ext cx="4339851" cy="975906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8994841">
            <a:off x="-1172140" y="3009272"/>
            <a:ext cx="2498987" cy="4268456"/>
          </a:xfrm>
          <a:custGeom>
            <a:avLst/>
            <a:gdLst/>
            <a:ahLst/>
            <a:cxnLst/>
            <a:rect r="r" b="b" t="t" l="l"/>
            <a:pathLst>
              <a:path h="4268456" w="2498987">
                <a:moveTo>
                  <a:pt x="0" y="0"/>
                </a:moveTo>
                <a:lnTo>
                  <a:pt x="2498987" y="0"/>
                </a:lnTo>
                <a:lnTo>
                  <a:pt x="2498987" y="4268456"/>
                </a:lnTo>
                <a:lnTo>
                  <a:pt x="0" y="4268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718513" y="154356"/>
            <a:ext cx="2108428" cy="3601352"/>
          </a:xfrm>
          <a:custGeom>
            <a:avLst/>
            <a:gdLst/>
            <a:ahLst/>
            <a:cxnLst/>
            <a:rect r="r" b="b" t="t" l="l"/>
            <a:pathLst>
              <a:path h="3601352" w="2108428">
                <a:moveTo>
                  <a:pt x="0" y="0"/>
                </a:moveTo>
                <a:lnTo>
                  <a:pt x="2108428" y="0"/>
                </a:lnTo>
                <a:lnTo>
                  <a:pt x="2108428" y="3601353"/>
                </a:lnTo>
                <a:lnTo>
                  <a:pt x="0" y="36013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9893" y="845185"/>
            <a:ext cx="1449672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D4233"/>
                </a:solidFill>
                <a:latin typeface="TAN Tangkiwood"/>
              </a:rPr>
              <a:t>Mobile Application - BatiQu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8750" y="2670438"/>
            <a:ext cx="11830158" cy="7277327"/>
            <a:chOff x="0" y="0"/>
            <a:chExt cx="15773545" cy="97031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74" t="0" r="2674" b="0"/>
            <a:stretch>
              <a:fillRect/>
            </a:stretch>
          </p:blipFill>
          <p:spPr>
            <a:xfrm flipH="false" flipV="false">
              <a:off x="0" y="0"/>
              <a:ext cx="5173182" cy="970310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674" t="0" r="2674" b="0"/>
            <a:stretch>
              <a:fillRect/>
            </a:stretch>
          </p:blipFill>
          <p:spPr>
            <a:xfrm flipH="false" flipV="false">
              <a:off x="5300182" y="0"/>
              <a:ext cx="5173182" cy="970310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674" t="0" r="2674" b="0"/>
            <a:stretch>
              <a:fillRect/>
            </a:stretch>
          </p:blipFill>
          <p:spPr>
            <a:xfrm flipH="false" flipV="false">
              <a:off x="10600363" y="0"/>
              <a:ext cx="5173182" cy="970310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8994841">
            <a:off x="-1172140" y="3009272"/>
            <a:ext cx="2498987" cy="4268456"/>
          </a:xfrm>
          <a:custGeom>
            <a:avLst/>
            <a:gdLst/>
            <a:ahLst/>
            <a:cxnLst/>
            <a:rect r="r" b="b" t="t" l="l"/>
            <a:pathLst>
              <a:path h="4268456" w="2498987">
                <a:moveTo>
                  <a:pt x="0" y="0"/>
                </a:moveTo>
                <a:lnTo>
                  <a:pt x="2498987" y="0"/>
                </a:lnTo>
                <a:lnTo>
                  <a:pt x="2498987" y="4268456"/>
                </a:lnTo>
                <a:lnTo>
                  <a:pt x="0" y="426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718513" y="154356"/>
            <a:ext cx="2108428" cy="3601352"/>
          </a:xfrm>
          <a:custGeom>
            <a:avLst/>
            <a:gdLst/>
            <a:ahLst/>
            <a:cxnLst/>
            <a:rect r="r" b="b" t="t" l="l"/>
            <a:pathLst>
              <a:path h="3601352" w="2108428">
                <a:moveTo>
                  <a:pt x="0" y="0"/>
                </a:moveTo>
                <a:lnTo>
                  <a:pt x="2108428" y="0"/>
                </a:lnTo>
                <a:lnTo>
                  <a:pt x="2108428" y="3601353"/>
                </a:lnTo>
                <a:lnTo>
                  <a:pt x="0" y="360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9893" y="845185"/>
            <a:ext cx="1449672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D4233"/>
                </a:solidFill>
                <a:latin typeface="TAN Tangkiwood"/>
              </a:rPr>
              <a:t>Mobile Application - BatiQu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78750" y="2670438"/>
            <a:ext cx="11830158" cy="7277327"/>
            <a:chOff x="0" y="0"/>
            <a:chExt cx="15773545" cy="97031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70" t="0" r="2570" b="0"/>
            <a:stretch>
              <a:fillRect/>
            </a:stretch>
          </p:blipFill>
          <p:spPr>
            <a:xfrm flipH="false" flipV="false">
              <a:off x="0" y="0"/>
              <a:ext cx="5173182" cy="970310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724" t="0" r="2724" b="0"/>
            <a:stretch>
              <a:fillRect/>
            </a:stretch>
          </p:blipFill>
          <p:spPr>
            <a:xfrm flipH="false" flipV="false">
              <a:off x="5300182" y="0"/>
              <a:ext cx="5173182" cy="970310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570" t="0" r="2570" b="0"/>
            <a:stretch>
              <a:fillRect/>
            </a:stretch>
          </p:blipFill>
          <p:spPr>
            <a:xfrm flipH="false" flipV="false">
              <a:off x="10600363" y="0"/>
              <a:ext cx="5173182" cy="9703103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8994841">
            <a:off x="-1172140" y="3009272"/>
            <a:ext cx="2498987" cy="4268456"/>
          </a:xfrm>
          <a:custGeom>
            <a:avLst/>
            <a:gdLst/>
            <a:ahLst/>
            <a:cxnLst/>
            <a:rect r="r" b="b" t="t" l="l"/>
            <a:pathLst>
              <a:path h="4268456" w="2498987">
                <a:moveTo>
                  <a:pt x="0" y="0"/>
                </a:moveTo>
                <a:lnTo>
                  <a:pt x="2498987" y="0"/>
                </a:lnTo>
                <a:lnTo>
                  <a:pt x="2498987" y="4268456"/>
                </a:lnTo>
                <a:lnTo>
                  <a:pt x="0" y="426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718513" y="154356"/>
            <a:ext cx="2108428" cy="3601352"/>
          </a:xfrm>
          <a:custGeom>
            <a:avLst/>
            <a:gdLst/>
            <a:ahLst/>
            <a:cxnLst/>
            <a:rect r="r" b="b" t="t" l="l"/>
            <a:pathLst>
              <a:path h="3601352" w="2108428">
                <a:moveTo>
                  <a:pt x="0" y="0"/>
                </a:moveTo>
                <a:lnTo>
                  <a:pt x="2108428" y="0"/>
                </a:lnTo>
                <a:lnTo>
                  <a:pt x="2108428" y="3601353"/>
                </a:lnTo>
                <a:lnTo>
                  <a:pt x="0" y="3601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9893" y="845185"/>
            <a:ext cx="1449672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D4233"/>
                </a:solidFill>
                <a:latin typeface="TAN Tangkiwood"/>
              </a:rPr>
              <a:t>Mobile Application - BatiQu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65888" y="2163342"/>
            <a:ext cx="4554038" cy="5722828"/>
            <a:chOff x="0" y="0"/>
            <a:chExt cx="3525957" cy="4430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25957" cy="4430891"/>
            </a:xfrm>
            <a:custGeom>
              <a:avLst/>
              <a:gdLst/>
              <a:ahLst/>
              <a:cxnLst/>
              <a:rect r="r" b="b" t="t" l="l"/>
              <a:pathLst>
                <a:path h="4430891" w="3525957">
                  <a:moveTo>
                    <a:pt x="3401497" y="4430891"/>
                  </a:moveTo>
                  <a:lnTo>
                    <a:pt x="124460" y="4430891"/>
                  </a:lnTo>
                  <a:cubicBezTo>
                    <a:pt x="55880" y="4430891"/>
                    <a:pt x="0" y="4375011"/>
                    <a:pt x="0" y="43064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306431"/>
                  </a:lnTo>
                  <a:cubicBezTo>
                    <a:pt x="3525957" y="4375011"/>
                    <a:pt x="3470077" y="4430891"/>
                    <a:pt x="3401497" y="4430891"/>
                  </a:cubicBezTo>
                  <a:close/>
                </a:path>
              </a:pathLst>
            </a:custGeom>
            <a:solidFill>
              <a:srgbClr val="A6847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66981" y="2163342"/>
            <a:ext cx="4554038" cy="5722828"/>
            <a:chOff x="0" y="0"/>
            <a:chExt cx="3525957" cy="4430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25957" cy="4430891"/>
            </a:xfrm>
            <a:custGeom>
              <a:avLst/>
              <a:gdLst/>
              <a:ahLst/>
              <a:cxnLst/>
              <a:rect r="r" b="b" t="t" l="l"/>
              <a:pathLst>
                <a:path h="4430891" w="3525957">
                  <a:moveTo>
                    <a:pt x="3401497" y="4430891"/>
                  </a:moveTo>
                  <a:lnTo>
                    <a:pt x="124460" y="4430891"/>
                  </a:lnTo>
                  <a:cubicBezTo>
                    <a:pt x="55880" y="4430891"/>
                    <a:pt x="0" y="4375011"/>
                    <a:pt x="0" y="43064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306431"/>
                  </a:lnTo>
                  <a:cubicBezTo>
                    <a:pt x="3525957" y="4375011"/>
                    <a:pt x="3470077" y="4430891"/>
                    <a:pt x="3401497" y="4430891"/>
                  </a:cubicBezTo>
                  <a:close/>
                </a:path>
              </a:pathLst>
            </a:custGeom>
            <a:solidFill>
              <a:srgbClr val="A6847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868075" y="2163342"/>
            <a:ext cx="4554038" cy="5722828"/>
            <a:chOff x="0" y="0"/>
            <a:chExt cx="3525957" cy="44308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25957" cy="4430891"/>
            </a:xfrm>
            <a:custGeom>
              <a:avLst/>
              <a:gdLst/>
              <a:ahLst/>
              <a:cxnLst/>
              <a:rect r="r" b="b" t="t" l="l"/>
              <a:pathLst>
                <a:path h="4430891" w="3525957">
                  <a:moveTo>
                    <a:pt x="3401497" y="4430891"/>
                  </a:moveTo>
                  <a:lnTo>
                    <a:pt x="124460" y="4430891"/>
                  </a:lnTo>
                  <a:cubicBezTo>
                    <a:pt x="55880" y="4430891"/>
                    <a:pt x="0" y="4375011"/>
                    <a:pt x="0" y="43064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306431"/>
                  </a:lnTo>
                  <a:cubicBezTo>
                    <a:pt x="3525957" y="4375011"/>
                    <a:pt x="3470077" y="4430891"/>
                    <a:pt x="3401497" y="4430891"/>
                  </a:cubicBezTo>
                  <a:close/>
                </a:path>
              </a:pathLst>
            </a:custGeom>
            <a:solidFill>
              <a:srgbClr val="A68477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352007" y="2880678"/>
            <a:ext cx="3581799" cy="3581785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5471" t="0" r="-5471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300994" y="2828572"/>
            <a:ext cx="3686012" cy="3685997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6994" t="0" r="-6994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54194" y="2880678"/>
            <a:ext cx="3581799" cy="3581785"/>
            <a:chOff x="0" y="0"/>
            <a:chExt cx="6350025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023662" y="8286219"/>
            <a:ext cx="44762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D4233"/>
                </a:solidFill>
                <a:latin typeface="Lato"/>
              </a:rPr>
              <a:t>Top part that contains LED series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063790">
            <a:off x="-1545544" y="-410365"/>
            <a:ext cx="3892898" cy="3538998"/>
          </a:xfrm>
          <a:custGeom>
            <a:avLst/>
            <a:gdLst/>
            <a:ahLst/>
            <a:cxnLst/>
            <a:rect r="r" b="b" t="t" l="l"/>
            <a:pathLst>
              <a:path h="3538998" w="3892898">
                <a:moveTo>
                  <a:pt x="0" y="0"/>
                </a:moveTo>
                <a:lnTo>
                  <a:pt x="3892898" y="0"/>
                </a:lnTo>
                <a:lnTo>
                  <a:pt x="3892898" y="3538998"/>
                </a:lnTo>
                <a:lnTo>
                  <a:pt x="0" y="3538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63721">
            <a:off x="16728938" y="8142450"/>
            <a:ext cx="3393302" cy="3084820"/>
          </a:xfrm>
          <a:custGeom>
            <a:avLst/>
            <a:gdLst/>
            <a:ahLst/>
            <a:cxnLst/>
            <a:rect r="r" b="b" t="t" l="l"/>
            <a:pathLst>
              <a:path h="3084820" w="3393302">
                <a:moveTo>
                  <a:pt x="0" y="0"/>
                </a:moveTo>
                <a:lnTo>
                  <a:pt x="3393302" y="0"/>
                </a:lnTo>
                <a:lnTo>
                  <a:pt x="3393302" y="3084820"/>
                </a:lnTo>
                <a:lnTo>
                  <a:pt x="0" y="3084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823925" y="115467"/>
            <a:ext cx="8640150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5D4233"/>
                </a:solidFill>
                <a:latin typeface="TAN Tangkiwood"/>
              </a:rPr>
              <a:t>BatiQu Box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5888" y="8286219"/>
            <a:ext cx="447624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D4233"/>
                </a:solidFill>
                <a:latin typeface="Lato"/>
              </a:rPr>
              <a:t>Final Result of Box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4775" y="8286219"/>
            <a:ext cx="447624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D4233"/>
                </a:solidFill>
                <a:latin typeface="Lato"/>
              </a:rPr>
              <a:t>There are 3 parts that cosist of top, middle and bottom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0725" y="257149"/>
            <a:ext cx="10567836" cy="3144638"/>
            <a:chOff x="0" y="0"/>
            <a:chExt cx="2783298" cy="828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298" cy="828217"/>
            </a:xfrm>
            <a:custGeom>
              <a:avLst/>
              <a:gdLst/>
              <a:ahLst/>
              <a:cxnLst/>
              <a:rect r="r" b="b" t="t" l="l"/>
              <a:pathLst>
                <a:path h="828217" w="2783298">
                  <a:moveTo>
                    <a:pt x="0" y="0"/>
                  </a:moveTo>
                  <a:lnTo>
                    <a:pt x="2783298" y="0"/>
                  </a:lnTo>
                  <a:lnTo>
                    <a:pt x="2783298" y="828217"/>
                  </a:lnTo>
                  <a:lnTo>
                    <a:pt x="0" y="828217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832140">
            <a:off x="13988837" y="-894757"/>
            <a:ext cx="5048540" cy="4589581"/>
          </a:xfrm>
          <a:custGeom>
            <a:avLst/>
            <a:gdLst/>
            <a:ahLst/>
            <a:cxnLst/>
            <a:rect r="r" b="b" t="t" l="l"/>
            <a:pathLst>
              <a:path h="4589581" w="5048540">
                <a:moveTo>
                  <a:pt x="0" y="0"/>
                </a:moveTo>
                <a:lnTo>
                  <a:pt x="5048540" y="0"/>
                </a:lnTo>
                <a:lnTo>
                  <a:pt x="5048540" y="4589582"/>
                </a:lnTo>
                <a:lnTo>
                  <a:pt x="0" y="4589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261" y="4489539"/>
            <a:ext cx="8836849" cy="2505055"/>
          </a:xfrm>
          <a:custGeom>
            <a:avLst/>
            <a:gdLst/>
            <a:ahLst/>
            <a:cxnLst/>
            <a:rect r="r" b="b" t="t" l="l"/>
            <a:pathLst>
              <a:path h="2505055" w="8836849">
                <a:moveTo>
                  <a:pt x="0" y="0"/>
                </a:moveTo>
                <a:lnTo>
                  <a:pt x="8836849" y="0"/>
                </a:lnTo>
                <a:lnTo>
                  <a:pt x="8836849" y="2505055"/>
                </a:lnTo>
                <a:lnTo>
                  <a:pt x="0" y="2505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0261" y="7270819"/>
            <a:ext cx="8841749" cy="2484458"/>
          </a:xfrm>
          <a:custGeom>
            <a:avLst/>
            <a:gdLst/>
            <a:ahLst/>
            <a:cxnLst/>
            <a:rect r="r" b="b" t="t" l="l"/>
            <a:pathLst>
              <a:path h="2484458" w="8841749">
                <a:moveTo>
                  <a:pt x="0" y="0"/>
                </a:moveTo>
                <a:lnTo>
                  <a:pt x="8841749" y="0"/>
                </a:lnTo>
                <a:lnTo>
                  <a:pt x="8841749" y="2484459"/>
                </a:lnTo>
                <a:lnTo>
                  <a:pt x="0" y="2484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04575" y="4641503"/>
            <a:ext cx="7372262" cy="1817538"/>
          </a:xfrm>
          <a:custGeom>
            <a:avLst/>
            <a:gdLst/>
            <a:ahLst/>
            <a:cxnLst/>
            <a:rect r="r" b="b" t="t" l="l"/>
            <a:pathLst>
              <a:path h="1817538" w="7372262">
                <a:moveTo>
                  <a:pt x="0" y="0"/>
                </a:moveTo>
                <a:lnTo>
                  <a:pt x="7372263" y="0"/>
                </a:lnTo>
                <a:lnTo>
                  <a:pt x="7372263" y="1817538"/>
                </a:lnTo>
                <a:lnTo>
                  <a:pt x="0" y="1817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69588" y="6887230"/>
            <a:ext cx="6607250" cy="1625818"/>
          </a:xfrm>
          <a:custGeom>
            <a:avLst/>
            <a:gdLst/>
            <a:ahLst/>
            <a:cxnLst/>
            <a:rect r="r" b="b" t="t" l="l"/>
            <a:pathLst>
              <a:path h="1625818" w="6607250">
                <a:moveTo>
                  <a:pt x="0" y="0"/>
                </a:moveTo>
                <a:lnTo>
                  <a:pt x="6607250" y="0"/>
                </a:lnTo>
                <a:lnTo>
                  <a:pt x="6607250" y="1625818"/>
                </a:lnTo>
                <a:lnTo>
                  <a:pt x="0" y="1625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30532" y="535419"/>
            <a:ext cx="7508674" cy="275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2"/>
              </a:lnSpc>
            </a:pPr>
            <a:r>
              <a:rPr lang="en-US" sz="11779">
                <a:solidFill>
                  <a:srgbClr val="FFFFFF"/>
                </a:solidFill>
                <a:latin typeface="TAN Tangkiwood"/>
              </a:rPr>
              <a:t>Testing - 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0261" y="3765004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Pre -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70553" y="3960584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Target Size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4165" y="-1028700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82" y="79317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90568">
            <a:off x="-1587864" y="-1502769"/>
            <a:ext cx="5391656" cy="4901505"/>
          </a:xfrm>
          <a:custGeom>
            <a:avLst/>
            <a:gdLst/>
            <a:ahLst/>
            <a:cxnLst/>
            <a:rect r="r" b="b" t="t" l="l"/>
            <a:pathLst>
              <a:path h="4901505" w="5391656">
                <a:moveTo>
                  <a:pt x="0" y="0"/>
                </a:moveTo>
                <a:lnTo>
                  <a:pt x="5391656" y="0"/>
                </a:lnTo>
                <a:lnTo>
                  <a:pt x="5391656" y="4901505"/>
                </a:lnTo>
                <a:lnTo>
                  <a:pt x="0" y="4901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782" y="80841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4799" y="4999863"/>
            <a:ext cx="7805130" cy="1664773"/>
          </a:xfrm>
          <a:custGeom>
            <a:avLst/>
            <a:gdLst/>
            <a:ahLst/>
            <a:cxnLst/>
            <a:rect r="r" b="b" t="t" l="l"/>
            <a:pathLst>
              <a:path h="1664773" w="7805130">
                <a:moveTo>
                  <a:pt x="0" y="0"/>
                </a:moveTo>
                <a:lnTo>
                  <a:pt x="7805130" y="0"/>
                </a:lnTo>
                <a:lnTo>
                  <a:pt x="7805130" y="1664773"/>
                </a:lnTo>
                <a:lnTo>
                  <a:pt x="0" y="1664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51550" y="4999863"/>
            <a:ext cx="7592771" cy="5143868"/>
          </a:xfrm>
          <a:custGeom>
            <a:avLst/>
            <a:gdLst/>
            <a:ahLst/>
            <a:cxnLst/>
            <a:rect r="r" b="b" t="t" l="l"/>
            <a:pathLst>
              <a:path h="5143868" w="7592771">
                <a:moveTo>
                  <a:pt x="0" y="0"/>
                </a:moveTo>
                <a:lnTo>
                  <a:pt x="7592770" y="0"/>
                </a:lnTo>
                <a:lnTo>
                  <a:pt x="7592770" y="5143868"/>
                </a:lnTo>
                <a:lnTo>
                  <a:pt x="0" y="51438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77364" y="395300"/>
            <a:ext cx="12829536" cy="294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Testing - Feature Extraction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398" y="3284440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MobileNet V1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398" y="4113576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Include 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34165" y="3825471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Pooling Layer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7857" y="5284153"/>
            <a:ext cx="19146717" cy="5380474"/>
            <a:chOff x="0" y="0"/>
            <a:chExt cx="5042757" cy="1417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42757" cy="1417079"/>
            </a:xfrm>
            <a:custGeom>
              <a:avLst/>
              <a:gdLst/>
              <a:ahLst/>
              <a:cxnLst/>
              <a:rect r="r" b="b" t="t" l="l"/>
              <a:pathLst>
                <a:path h="1417079" w="5042757">
                  <a:moveTo>
                    <a:pt x="0" y="0"/>
                  </a:moveTo>
                  <a:lnTo>
                    <a:pt x="5042757" y="0"/>
                  </a:lnTo>
                  <a:lnTo>
                    <a:pt x="5042757" y="1417079"/>
                  </a:lnTo>
                  <a:lnTo>
                    <a:pt x="0" y="1417079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8191" y="3550194"/>
            <a:ext cx="3354902" cy="335488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1335" r="0" b="-38664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269737" y="3550194"/>
            <a:ext cx="3354902" cy="335488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9553" r="0" b="-40447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841737" y="3606709"/>
            <a:ext cx="3354902" cy="335488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1976" r="0" b="-38117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10088244">
            <a:off x="-2418425" y="-325716"/>
            <a:ext cx="4663080" cy="3976335"/>
          </a:xfrm>
          <a:custGeom>
            <a:avLst/>
            <a:gdLst/>
            <a:ahLst/>
            <a:cxnLst/>
            <a:rect r="r" b="b" t="t" l="l"/>
            <a:pathLst>
              <a:path h="3976335" w="4663080">
                <a:moveTo>
                  <a:pt x="0" y="0"/>
                </a:moveTo>
                <a:lnTo>
                  <a:pt x="4663080" y="0"/>
                </a:lnTo>
                <a:lnTo>
                  <a:pt x="4663080" y="3976336"/>
                </a:lnTo>
                <a:lnTo>
                  <a:pt x="0" y="3976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088244">
            <a:off x="15466769" y="-609341"/>
            <a:ext cx="4663080" cy="3976335"/>
          </a:xfrm>
          <a:custGeom>
            <a:avLst/>
            <a:gdLst/>
            <a:ahLst/>
            <a:cxnLst/>
            <a:rect r="r" b="b" t="t" l="l"/>
            <a:pathLst>
              <a:path h="3976335" w="4663080">
                <a:moveTo>
                  <a:pt x="0" y="0"/>
                </a:moveTo>
                <a:lnTo>
                  <a:pt x="4663080" y="0"/>
                </a:lnTo>
                <a:lnTo>
                  <a:pt x="4663080" y="3976335"/>
                </a:lnTo>
                <a:lnTo>
                  <a:pt x="0" y="397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4265032" y="3606709"/>
            <a:ext cx="3354902" cy="335488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12524" r="0" b="-3747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8355" y="7314576"/>
            <a:ext cx="43936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3">
                <a:solidFill>
                  <a:srgbClr val="FFFFFF"/>
                </a:solidFill>
                <a:latin typeface="Lato Bold"/>
              </a:rPr>
              <a:t>Aulia Chusnyriani Sani Zulkarnaen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8830" y="8398140"/>
            <a:ext cx="43936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</a:rPr>
              <a:t>1101194043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50375" y="7314576"/>
            <a:ext cx="439362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3">
                <a:solidFill>
                  <a:srgbClr val="FFFFFF"/>
                </a:solidFill>
                <a:latin typeface="Lato Bold"/>
              </a:rPr>
              <a:t>I Gusti Ngurah Rejski Ariantara P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80991" y="8398140"/>
            <a:ext cx="439362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Lato"/>
              </a:rPr>
              <a:t>1101190017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22375" y="7371091"/>
            <a:ext cx="43936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3">
                <a:solidFill>
                  <a:srgbClr val="FFFFFF"/>
                </a:solidFill>
                <a:latin typeface="Lato Bold"/>
              </a:rPr>
              <a:t>Nada Fauzia Reviana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22375" y="8426397"/>
            <a:ext cx="439362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1101194198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46626" y="1002721"/>
            <a:ext cx="8055979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Our 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16000" y="7314576"/>
            <a:ext cx="439362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3">
                <a:solidFill>
                  <a:srgbClr val="FFFFFF"/>
                </a:solidFill>
                <a:latin typeface="Lato Bold"/>
              </a:rPr>
              <a:t>Rahmawati Hidayah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16000" y="8398140"/>
            <a:ext cx="439362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Lato"/>
              </a:rPr>
              <a:t>1101194070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4165" y="-1028700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82" y="79317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490568">
            <a:off x="-1587864" y="-1502769"/>
            <a:ext cx="5391656" cy="4901505"/>
          </a:xfrm>
          <a:custGeom>
            <a:avLst/>
            <a:gdLst/>
            <a:ahLst/>
            <a:cxnLst/>
            <a:rect r="r" b="b" t="t" l="l"/>
            <a:pathLst>
              <a:path h="4901505" w="5391656">
                <a:moveTo>
                  <a:pt x="0" y="0"/>
                </a:moveTo>
                <a:lnTo>
                  <a:pt x="5391656" y="0"/>
                </a:lnTo>
                <a:lnTo>
                  <a:pt x="5391656" y="4901505"/>
                </a:lnTo>
                <a:lnTo>
                  <a:pt x="0" y="4901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782" y="80841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398" y="5000036"/>
            <a:ext cx="7130219" cy="1558387"/>
          </a:xfrm>
          <a:custGeom>
            <a:avLst/>
            <a:gdLst/>
            <a:ahLst/>
            <a:cxnLst/>
            <a:rect r="r" b="b" t="t" l="l"/>
            <a:pathLst>
              <a:path h="1558387" w="7130219">
                <a:moveTo>
                  <a:pt x="0" y="0"/>
                </a:moveTo>
                <a:lnTo>
                  <a:pt x="7130218" y="0"/>
                </a:lnTo>
                <a:lnTo>
                  <a:pt x="7130218" y="1558388"/>
                </a:lnTo>
                <a:lnTo>
                  <a:pt x="0" y="1558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4" t="0" r="-213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8635" y="4561886"/>
            <a:ext cx="7570665" cy="5505938"/>
          </a:xfrm>
          <a:custGeom>
            <a:avLst/>
            <a:gdLst/>
            <a:ahLst/>
            <a:cxnLst/>
            <a:rect r="r" b="b" t="t" l="l"/>
            <a:pathLst>
              <a:path h="5505938" w="7570665">
                <a:moveTo>
                  <a:pt x="0" y="0"/>
                </a:moveTo>
                <a:lnTo>
                  <a:pt x="7570665" y="0"/>
                </a:lnTo>
                <a:lnTo>
                  <a:pt x="7570665" y="5505939"/>
                </a:lnTo>
                <a:lnTo>
                  <a:pt x="0" y="5505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77364" y="395300"/>
            <a:ext cx="12829536" cy="294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Testing - Feature Extraction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0398" y="3284440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ResNet152 V2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398" y="4113576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Include Top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34165" y="3825471"/>
            <a:ext cx="76348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Pooling Layer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453681">
            <a:off x="-282671" y="2333767"/>
            <a:ext cx="3261141" cy="13849067"/>
            <a:chOff x="0" y="0"/>
            <a:chExt cx="858901" cy="36474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901" cy="3647491"/>
            </a:xfrm>
            <a:custGeom>
              <a:avLst/>
              <a:gdLst/>
              <a:ahLst/>
              <a:cxnLst/>
              <a:rect r="r" b="b" t="t" l="l"/>
              <a:pathLst>
                <a:path h="3647491" w="858901">
                  <a:moveTo>
                    <a:pt x="0" y="0"/>
                  </a:moveTo>
                  <a:lnTo>
                    <a:pt x="858901" y="0"/>
                  </a:lnTo>
                  <a:lnTo>
                    <a:pt x="858901" y="3647491"/>
                  </a:lnTo>
                  <a:lnTo>
                    <a:pt x="0" y="3647491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504359">
            <a:off x="14769538" y="-1133629"/>
            <a:ext cx="5406068" cy="5032557"/>
          </a:xfrm>
          <a:custGeom>
            <a:avLst/>
            <a:gdLst/>
            <a:ahLst/>
            <a:cxnLst/>
            <a:rect r="r" b="b" t="t" l="l"/>
            <a:pathLst>
              <a:path h="5032557" w="5406068">
                <a:moveTo>
                  <a:pt x="0" y="0"/>
                </a:moveTo>
                <a:lnTo>
                  <a:pt x="5406068" y="0"/>
                </a:lnTo>
                <a:lnTo>
                  <a:pt x="5406068" y="5032558"/>
                </a:lnTo>
                <a:lnTo>
                  <a:pt x="0" y="5032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330733"/>
            <a:ext cx="8062952" cy="2383716"/>
          </a:xfrm>
          <a:custGeom>
            <a:avLst/>
            <a:gdLst/>
            <a:ahLst/>
            <a:cxnLst/>
            <a:rect r="r" b="b" t="t" l="l"/>
            <a:pathLst>
              <a:path h="2383716" w="8062952">
                <a:moveTo>
                  <a:pt x="0" y="0"/>
                </a:moveTo>
                <a:lnTo>
                  <a:pt x="8062952" y="0"/>
                </a:lnTo>
                <a:lnTo>
                  <a:pt x="8062952" y="2383716"/>
                </a:lnTo>
                <a:lnTo>
                  <a:pt x="0" y="2383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874530"/>
            <a:ext cx="8229077" cy="2383770"/>
          </a:xfrm>
          <a:custGeom>
            <a:avLst/>
            <a:gdLst/>
            <a:ahLst/>
            <a:cxnLst/>
            <a:rect r="r" b="b" t="t" l="l"/>
            <a:pathLst>
              <a:path h="2383770" w="8229077">
                <a:moveTo>
                  <a:pt x="0" y="0"/>
                </a:moveTo>
                <a:lnTo>
                  <a:pt x="8229077" y="0"/>
                </a:lnTo>
                <a:lnTo>
                  <a:pt x="8229077" y="2383770"/>
                </a:lnTo>
                <a:lnTo>
                  <a:pt x="0" y="238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40857" y="4809576"/>
            <a:ext cx="8402135" cy="2601952"/>
          </a:xfrm>
          <a:custGeom>
            <a:avLst/>
            <a:gdLst/>
            <a:ahLst/>
            <a:cxnLst/>
            <a:rect r="r" b="b" t="t" l="l"/>
            <a:pathLst>
              <a:path h="2601952" w="8402135">
                <a:moveTo>
                  <a:pt x="0" y="0"/>
                </a:moveTo>
                <a:lnTo>
                  <a:pt x="8402135" y="0"/>
                </a:lnTo>
                <a:lnTo>
                  <a:pt x="8402135" y="2601952"/>
                </a:lnTo>
                <a:lnTo>
                  <a:pt x="0" y="2601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1925"/>
            <a:ext cx="11247152" cy="256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11000">
                <a:solidFill>
                  <a:srgbClr val="5D4233"/>
                </a:solidFill>
                <a:latin typeface="TAN Tangkiwood Bold"/>
              </a:rPr>
              <a:t>Testing - Classification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72081"/>
            <a:ext cx="61243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Optimizer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3402"/>
            <a:ext cx="61243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Learning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9731" y="4110711"/>
            <a:ext cx="612438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D4233"/>
                </a:solidFill>
                <a:latin typeface="Lato"/>
              </a:rPr>
              <a:t>Batch Size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6020810"/>
            <a:chOff x="0" y="0"/>
            <a:chExt cx="4816593" cy="1585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85728"/>
            </a:xfrm>
            <a:custGeom>
              <a:avLst/>
              <a:gdLst/>
              <a:ahLst/>
              <a:cxnLst/>
              <a:rect r="r" b="b" t="t" l="l"/>
              <a:pathLst>
                <a:path h="15857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5728"/>
                  </a:lnTo>
                  <a:lnTo>
                    <a:pt x="0" y="1585728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8153" y="3495775"/>
            <a:ext cx="7664452" cy="5762525"/>
            <a:chOff x="0" y="0"/>
            <a:chExt cx="10219269" cy="768336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931" r="0" b="2931"/>
            <a:stretch>
              <a:fillRect/>
            </a:stretch>
          </p:blipFill>
          <p:spPr>
            <a:xfrm flipH="false" flipV="false">
              <a:off x="0" y="0"/>
              <a:ext cx="10219269" cy="768336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594848" y="3495775"/>
            <a:ext cx="7664452" cy="5762525"/>
            <a:chOff x="0" y="0"/>
            <a:chExt cx="10219269" cy="768336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2465" r="0" b="2465"/>
            <a:stretch>
              <a:fillRect/>
            </a:stretch>
          </p:blipFill>
          <p:spPr>
            <a:xfrm flipH="false" flipV="false">
              <a:off x="0" y="0"/>
              <a:ext cx="10219269" cy="7683366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57275" y="1669684"/>
            <a:ext cx="12787617" cy="16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Classification Report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6020810"/>
            <a:chOff x="0" y="0"/>
            <a:chExt cx="4816593" cy="1585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85728"/>
            </a:xfrm>
            <a:custGeom>
              <a:avLst/>
              <a:gdLst/>
              <a:ahLst/>
              <a:cxnLst/>
              <a:rect r="r" b="b" t="t" l="l"/>
              <a:pathLst>
                <a:path h="15857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5728"/>
                  </a:lnTo>
                  <a:lnTo>
                    <a:pt x="0" y="1585728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0205" y="3495775"/>
            <a:ext cx="6588145" cy="4965260"/>
            <a:chOff x="0" y="0"/>
            <a:chExt cx="8784194" cy="662034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661" r="0" b="1661"/>
            <a:stretch>
              <a:fillRect/>
            </a:stretch>
          </p:blipFill>
          <p:spPr>
            <a:xfrm flipH="false" flipV="false">
              <a:off x="0" y="0"/>
              <a:ext cx="8784194" cy="662034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7451083" y="3495775"/>
            <a:ext cx="10605481" cy="4965260"/>
            <a:chOff x="0" y="0"/>
            <a:chExt cx="14140641" cy="662034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6" t="0" r="6" b="0"/>
            <a:stretch>
              <a:fillRect/>
            </a:stretch>
          </p:blipFill>
          <p:spPr>
            <a:xfrm flipH="false" flipV="false">
              <a:off x="0" y="0"/>
              <a:ext cx="14140641" cy="6620347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57275" y="1669684"/>
            <a:ext cx="12787617" cy="166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58"/>
              </a:lnSpc>
            </a:pPr>
            <a:r>
              <a:rPr lang="en-US" sz="12181">
                <a:solidFill>
                  <a:srgbClr val="5D4233"/>
                </a:solidFill>
                <a:latin typeface="TAN Tangkiwood"/>
              </a:rPr>
              <a:t>Classification Report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3790">
            <a:off x="-1545544" y="-410365"/>
            <a:ext cx="3892898" cy="3538998"/>
          </a:xfrm>
          <a:custGeom>
            <a:avLst/>
            <a:gdLst/>
            <a:ahLst/>
            <a:cxnLst/>
            <a:rect r="r" b="b" t="t" l="l"/>
            <a:pathLst>
              <a:path h="3538998" w="3892898">
                <a:moveTo>
                  <a:pt x="0" y="0"/>
                </a:moveTo>
                <a:lnTo>
                  <a:pt x="3892898" y="0"/>
                </a:lnTo>
                <a:lnTo>
                  <a:pt x="3892898" y="3538998"/>
                </a:lnTo>
                <a:lnTo>
                  <a:pt x="0" y="353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3721">
            <a:off x="16728938" y="8142450"/>
            <a:ext cx="3393302" cy="3084820"/>
          </a:xfrm>
          <a:custGeom>
            <a:avLst/>
            <a:gdLst/>
            <a:ahLst/>
            <a:cxnLst/>
            <a:rect r="r" b="b" t="t" l="l"/>
            <a:pathLst>
              <a:path h="3084820" w="3393302">
                <a:moveTo>
                  <a:pt x="0" y="0"/>
                </a:moveTo>
                <a:lnTo>
                  <a:pt x="3393302" y="0"/>
                </a:lnTo>
                <a:lnTo>
                  <a:pt x="3393302" y="3084820"/>
                </a:lnTo>
                <a:lnTo>
                  <a:pt x="0" y="308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7410" y="4338743"/>
            <a:ext cx="13942496" cy="3547426"/>
          </a:xfrm>
          <a:custGeom>
            <a:avLst/>
            <a:gdLst/>
            <a:ahLst/>
            <a:cxnLst/>
            <a:rect r="r" b="b" t="t" l="l"/>
            <a:pathLst>
              <a:path h="3547426" w="13942496">
                <a:moveTo>
                  <a:pt x="0" y="0"/>
                </a:moveTo>
                <a:lnTo>
                  <a:pt x="13942496" y="0"/>
                </a:lnTo>
                <a:lnTo>
                  <a:pt x="13942496" y="3547426"/>
                </a:lnTo>
                <a:lnTo>
                  <a:pt x="0" y="35474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23925" y="115467"/>
            <a:ext cx="864015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400"/>
              </a:lnSpc>
              <a:spcBef>
                <a:spcPct val="0"/>
              </a:spcBef>
            </a:pPr>
            <a:r>
              <a:rPr lang="en-US" sz="9500">
                <a:solidFill>
                  <a:srgbClr val="5D4233"/>
                </a:solidFill>
                <a:latin typeface="TAN Tangkiwood"/>
              </a:rPr>
              <a:t>Testing - Mobile Application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8023" y="190500"/>
            <a:ext cx="10186434" cy="295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Testing - Mobile Application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9804" y="2865873"/>
            <a:ext cx="719247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D4233"/>
                </a:solidFill>
                <a:latin typeface="Lato"/>
              </a:rPr>
              <a:t>System Usability Scale (SUS)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-470575">
            <a:off x="-1079115" y="-655879"/>
            <a:ext cx="5417839" cy="5309482"/>
          </a:xfrm>
          <a:custGeom>
            <a:avLst/>
            <a:gdLst/>
            <a:ahLst/>
            <a:cxnLst/>
            <a:rect r="r" b="b" t="t" l="l"/>
            <a:pathLst>
              <a:path h="5309482" w="5417839">
                <a:moveTo>
                  <a:pt x="5417838" y="5309482"/>
                </a:moveTo>
                <a:lnTo>
                  <a:pt x="0" y="5309482"/>
                </a:lnTo>
                <a:lnTo>
                  <a:pt x="0" y="0"/>
                </a:lnTo>
                <a:lnTo>
                  <a:pt x="5417838" y="0"/>
                </a:lnTo>
                <a:lnTo>
                  <a:pt x="5417838" y="53094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2173560">
            <a:off x="11509150" y="8687574"/>
            <a:ext cx="8610180" cy="3198852"/>
            <a:chOff x="0" y="0"/>
            <a:chExt cx="2267702" cy="8424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7702" cy="842496"/>
            </a:xfrm>
            <a:custGeom>
              <a:avLst/>
              <a:gdLst/>
              <a:ahLst/>
              <a:cxnLst/>
              <a:rect r="r" b="b" t="t" l="l"/>
              <a:pathLst>
                <a:path h="842496" w="2267702">
                  <a:moveTo>
                    <a:pt x="0" y="0"/>
                  </a:moveTo>
                  <a:lnTo>
                    <a:pt x="2267702" y="0"/>
                  </a:lnTo>
                  <a:lnTo>
                    <a:pt x="2267702" y="842496"/>
                  </a:lnTo>
                  <a:lnTo>
                    <a:pt x="0" y="842496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59970" y="3845259"/>
            <a:ext cx="8710781" cy="5825403"/>
          </a:xfrm>
          <a:custGeom>
            <a:avLst/>
            <a:gdLst/>
            <a:ahLst/>
            <a:cxnLst/>
            <a:rect r="r" b="b" t="t" l="l"/>
            <a:pathLst>
              <a:path h="5825403" w="8710781">
                <a:moveTo>
                  <a:pt x="0" y="0"/>
                </a:moveTo>
                <a:lnTo>
                  <a:pt x="8710782" y="0"/>
                </a:lnTo>
                <a:lnTo>
                  <a:pt x="8710782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91367" y="4395541"/>
            <a:ext cx="9005519" cy="4862759"/>
          </a:xfrm>
          <a:custGeom>
            <a:avLst/>
            <a:gdLst/>
            <a:ahLst/>
            <a:cxnLst/>
            <a:rect r="r" b="b" t="t" l="l"/>
            <a:pathLst>
              <a:path h="4862759" w="9005519">
                <a:moveTo>
                  <a:pt x="0" y="0"/>
                </a:moveTo>
                <a:lnTo>
                  <a:pt x="9005519" y="0"/>
                </a:lnTo>
                <a:lnTo>
                  <a:pt x="9005519" y="4862759"/>
                </a:lnTo>
                <a:lnTo>
                  <a:pt x="0" y="4862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994841">
            <a:off x="-1172140" y="3009272"/>
            <a:ext cx="2498987" cy="4268456"/>
          </a:xfrm>
          <a:custGeom>
            <a:avLst/>
            <a:gdLst/>
            <a:ahLst/>
            <a:cxnLst/>
            <a:rect r="r" b="b" t="t" l="l"/>
            <a:pathLst>
              <a:path h="4268456" w="2498987">
                <a:moveTo>
                  <a:pt x="0" y="0"/>
                </a:moveTo>
                <a:lnTo>
                  <a:pt x="2498987" y="0"/>
                </a:lnTo>
                <a:lnTo>
                  <a:pt x="2498987" y="4268456"/>
                </a:lnTo>
                <a:lnTo>
                  <a:pt x="0" y="42684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6718513" y="154356"/>
            <a:ext cx="2108428" cy="3601352"/>
          </a:xfrm>
          <a:custGeom>
            <a:avLst/>
            <a:gdLst/>
            <a:ahLst/>
            <a:cxnLst/>
            <a:rect r="r" b="b" t="t" l="l"/>
            <a:pathLst>
              <a:path h="3601352" w="2108428">
                <a:moveTo>
                  <a:pt x="0" y="0"/>
                </a:moveTo>
                <a:lnTo>
                  <a:pt x="2108428" y="0"/>
                </a:lnTo>
                <a:lnTo>
                  <a:pt x="2108428" y="3601353"/>
                </a:lnTo>
                <a:lnTo>
                  <a:pt x="0" y="3601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223" y="2468663"/>
            <a:ext cx="8020790" cy="6119838"/>
          </a:xfrm>
          <a:custGeom>
            <a:avLst/>
            <a:gdLst/>
            <a:ahLst/>
            <a:cxnLst/>
            <a:rect r="r" b="b" t="t" l="l"/>
            <a:pathLst>
              <a:path h="6119838" w="8020790">
                <a:moveTo>
                  <a:pt x="0" y="0"/>
                </a:moveTo>
                <a:lnTo>
                  <a:pt x="8020790" y="0"/>
                </a:lnTo>
                <a:lnTo>
                  <a:pt x="8020790" y="6119838"/>
                </a:lnTo>
                <a:lnTo>
                  <a:pt x="0" y="6119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90162" y="4063200"/>
            <a:ext cx="8112450" cy="917178"/>
          </a:xfrm>
          <a:custGeom>
            <a:avLst/>
            <a:gdLst/>
            <a:ahLst/>
            <a:cxnLst/>
            <a:rect r="r" b="b" t="t" l="l"/>
            <a:pathLst>
              <a:path h="917178" w="8112450">
                <a:moveTo>
                  <a:pt x="0" y="0"/>
                </a:moveTo>
                <a:lnTo>
                  <a:pt x="8112450" y="0"/>
                </a:lnTo>
                <a:lnTo>
                  <a:pt x="8112450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35" t="0" r="-203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3133" y="5528582"/>
            <a:ext cx="5460690" cy="2740610"/>
          </a:xfrm>
          <a:custGeom>
            <a:avLst/>
            <a:gdLst/>
            <a:ahLst/>
            <a:cxnLst/>
            <a:rect r="r" b="b" t="t" l="l"/>
            <a:pathLst>
              <a:path h="2740610" w="5460690">
                <a:moveTo>
                  <a:pt x="0" y="0"/>
                </a:moveTo>
                <a:lnTo>
                  <a:pt x="5460690" y="0"/>
                </a:lnTo>
                <a:lnTo>
                  <a:pt x="5460690" y="2740609"/>
                </a:lnTo>
                <a:lnTo>
                  <a:pt x="0" y="2740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1426" y="1657350"/>
            <a:ext cx="920170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5D4233"/>
                </a:solidFill>
                <a:latin typeface="Lato"/>
              </a:rPr>
              <a:t>System Usability Scale (SUS)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2223" y="85725"/>
            <a:ext cx="1461631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D4233"/>
                </a:solidFill>
                <a:latin typeface="TAN Tangkiwood"/>
              </a:rPr>
              <a:t>Testing - Mobile Application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9076" y="0"/>
            <a:ext cx="7708924" cy="10287000"/>
            <a:chOff x="0" y="0"/>
            <a:chExt cx="1027856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898" t="0" r="21898" b="0"/>
            <a:stretch>
              <a:fillRect/>
            </a:stretch>
          </p:blipFill>
          <p:spPr>
            <a:xfrm flipH="false" flipV="false">
              <a:off x="0" y="0"/>
              <a:ext cx="1027856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0800000">
            <a:off x="-614217" y="-583951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5773" y="1026138"/>
            <a:ext cx="8055979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5773" y="2703926"/>
            <a:ext cx="8055979" cy="667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•The results of shear augmentation and target size 300 on the ResNet152 V2 architecture model have more optimal results compared to MobileNet V1.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•The CNN algorithm of the ResNet152 V2 architecture model can work well to classify batik type images with an accuracy of 85%.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•The ResNet152 V2 architecture model was chosen as the most optimal system model for Mobile Application because the accuracy result reached 89.67% on the RMSprop optimizer with a learning rate of 0.0001 and a batch size of 64.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•The performance of the BatiQu application can identify the type of batik even better if the position of the cloth and camera is correct.</a:t>
            </a:r>
          </a:p>
          <a:p>
            <a:pPr>
              <a:lnSpc>
                <a:spcPts val="352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true" rot="-10723671">
            <a:off x="-496955" y="7469296"/>
            <a:ext cx="3051311" cy="3178449"/>
          </a:xfrm>
          <a:custGeom>
            <a:avLst/>
            <a:gdLst/>
            <a:ahLst/>
            <a:cxnLst/>
            <a:rect r="r" b="b" t="t" l="l"/>
            <a:pathLst>
              <a:path h="3178449" w="3051311">
                <a:moveTo>
                  <a:pt x="0" y="3178449"/>
                </a:moveTo>
                <a:lnTo>
                  <a:pt x="3051310" y="3178449"/>
                </a:lnTo>
                <a:lnTo>
                  <a:pt x="3051310" y="0"/>
                </a:lnTo>
                <a:lnTo>
                  <a:pt x="0" y="0"/>
                </a:lnTo>
                <a:lnTo>
                  <a:pt x="0" y="3178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79076" y="0"/>
            <a:ext cx="7708924" cy="10287000"/>
            <a:chOff x="0" y="0"/>
            <a:chExt cx="1027856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07" t="0" r="107" b="0"/>
            <a:stretch>
              <a:fillRect/>
            </a:stretch>
          </p:blipFill>
          <p:spPr>
            <a:xfrm flipH="false" flipV="false">
              <a:off x="0" y="0"/>
              <a:ext cx="1027856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10800000">
            <a:off x="-614217" y="-583951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5773" y="1026138"/>
            <a:ext cx="8055979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Suggestion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5773" y="2703926"/>
            <a:ext cx="8055979" cy="4891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1. Using more datasets with better image resolution, especially batik that is less known in the public so that the system model can learn more variations.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2. Using other pre-processing techniques so that system accuracy can be more varied.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3. Using other architecture models with various layer configurations.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4. Using a more varied optimizer </a:t>
            </a:r>
          </a:p>
          <a:p>
            <a:pPr>
              <a:lnSpc>
                <a:spcPts val="3524"/>
              </a:lnSpc>
            </a:pPr>
            <a:r>
              <a:rPr lang="en-US" sz="2517" spc="2">
                <a:solidFill>
                  <a:srgbClr val="5D4233"/>
                </a:solidFill>
                <a:latin typeface="Lato"/>
              </a:rPr>
              <a:t>5. Adding maps feature as the origin of batik, and integrated to E-commerce and related articles.</a:t>
            </a:r>
          </a:p>
          <a:p>
            <a:pPr>
              <a:lnSpc>
                <a:spcPts val="3524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true" rot="-10723671">
            <a:off x="-496955" y="7469296"/>
            <a:ext cx="3051311" cy="3178449"/>
          </a:xfrm>
          <a:custGeom>
            <a:avLst/>
            <a:gdLst/>
            <a:ahLst/>
            <a:cxnLst/>
            <a:rect r="r" b="b" t="t" l="l"/>
            <a:pathLst>
              <a:path h="3178449" w="3051311">
                <a:moveTo>
                  <a:pt x="0" y="3178449"/>
                </a:moveTo>
                <a:lnTo>
                  <a:pt x="3051310" y="3178449"/>
                </a:lnTo>
                <a:lnTo>
                  <a:pt x="3051310" y="0"/>
                </a:lnTo>
                <a:lnTo>
                  <a:pt x="0" y="0"/>
                </a:lnTo>
                <a:lnTo>
                  <a:pt x="0" y="317844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16010" y="2453263"/>
            <a:ext cx="13601348" cy="5380474"/>
            <a:chOff x="0" y="0"/>
            <a:chExt cx="3582248" cy="1417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2248" cy="1417079"/>
            </a:xfrm>
            <a:custGeom>
              <a:avLst/>
              <a:gdLst/>
              <a:ahLst/>
              <a:cxnLst/>
              <a:rect r="r" b="b" t="t" l="l"/>
              <a:pathLst>
                <a:path h="1417079" w="3582248">
                  <a:moveTo>
                    <a:pt x="0" y="0"/>
                  </a:moveTo>
                  <a:lnTo>
                    <a:pt x="3582248" y="0"/>
                  </a:lnTo>
                  <a:lnTo>
                    <a:pt x="3582248" y="1417079"/>
                  </a:lnTo>
                  <a:lnTo>
                    <a:pt x="0" y="1417079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1001783" y="-194676"/>
            <a:ext cx="8406478" cy="10676353"/>
            <a:chOff x="0" y="0"/>
            <a:chExt cx="2553970" cy="32435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2540"/>
              <a:ext cx="2552700" cy="3251200"/>
            </a:xfrm>
            <a:custGeom>
              <a:avLst/>
              <a:gdLst/>
              <a:ahLst/>
              <a:cxnLst/>
              <a:rect r="r" b="b" t="t" l="l"/>
              <a:pathLst>
                <a:path h="3251200" w="2552700">
                  <a:moveTo>
                    <a:pt x="2551430" y="1300480"/>
                  </a:moveTo>
                  <a:cubicBezTo>
                    <a:pt x="2551430" y="881380"/>
                    <a:pt x="2548890" y="462280"/>
                    <a:pt x="2540000" y="44450"/>
                  </a:cubicBezTo>
                  <a:cubicBezTo>
                    <a:pt x="2358390" y="45720"/>
                    <a:pt x="2175510" y="39370"/>
                    <a:pt x="1993900" y="31750"/>
                  </a:cubicBezTo>
                  <a:cubicBezTo>
                    <a:pt x="1799590" y="22860"/>
                    <a:pt x="1606550" y="12700"/>
                    <a:pt x="1412240" y="7620"/>
                  </a:cubicBezTo>
                  <a:cubicBezTo>
                    <a:pt x="1217930" y="0"/>
                    <a:pt x="1024890" y="2540"/>
                    <a:pt x="830580" y="7620"/>
                  </a:cubicBezTo>
                  <a:cubicBezTo>
                    <a:pt x="553720" y="15240"/>
                    <a:pt x="276860" y="11430"/>
                    <a:pt x="0" y="8890"/>
                  </a:cubicBezTo>
                  <a:cubicBezTo>
                    <a:pt x="0" y="209550"/>
                    <a:pt x="1270" y="410210"/>
                    <a:pt x="2540" y="610870"/>
                  </a:cubicBezTo>
                  <a:cubicBezTo>
                    <a:pt x="5080" y="1122680"/>
                    <a:pt x="10160" y="1635760"/>
                    <a:pt x="11430" y="2147570"/>
                  </a:cubicBezTo>
                  <a:cubicBezTo>
                    <a:pt x="12700" y="2499360"/>
                    <a:pt x="12700" y="2852420"/>
                    <a:pt x="12700" y="3204210"/>
                  </a:cubicBezTo>
                  <a:cubicBezTo>
                    <a:pt x="158750" y="3205480"/>
                    <a:pt x="304800" y="3208020"/>
                    <a:pt x="450850" y="3213100"/>
                  </a:cubicBezTo>
                  <a:cubicBezTo>
                    <a:pt x="518160" y="3215640"/>
                    <a:pt x="584200" y="3218180"/>
                    <a:pt x="651510" y="3220720"/>
                  </a:cubicBezTo>
                  <a:cubicBezTo>
                    <a:pt x="845820" y="3220720"/>
                    <a:pt x="1038860" y="3235960"/>
                    <a:pt x="1233170" y="3243580"/>
                  </a:cubicBezTo>
                  <a:cubicBezTo>
                    <a:pt x="1442720" y="3251200"/>
                    <a:pt x="1653540" y="3239770"/>
                    <a:pt x="1863090" y="3230880"/>
                  </a:cubicBezTo>
                  <a:cubicBezTo>
                    <a:pt x="2092960" y="3220720"/>
                    <a:pt x="2322830" y="3208020"/>
                    <a:pt x="2552700" y="3205480"/>
                  </a:cubicBezTo>
                  <a:cubicBezTo>
                    <a:pt x="2550160" y="3079750"/>
                    <a:pt x="2546350" y="2954020"/>
                    <a:pt x="2547620" y="2828290"/>
                  </a:cubicBezTo>
                  <a:cubicBezTo>
                    <a:pt x="2548890" y="2319020"/>
                    <a:pt x="2551430" y="1809750"/>
                    <a:pt x="2551430" y="1300480"/>
                  </a:cubicBezTo>
                  <a:close/>
                </a:path>
              </a:pathLst>
            </a:custGeom>
            <a:blipFill>
              <a:blip r:embed="rId2"/>
              <a:stretch>
                <a:fillRect l="-13526" t="0" r="-1352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05594" y="3843037"/>
            <a:ext cx="8055979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FFFFFF"/>
                </a:solidFill>
                <a:latin typeface="TAN Tangkiwoo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05594" y="5520825"/>
            <a:ext cx="920170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Lato"/>
              </a:rPr>
              <a:t>If there's any question, dont mind if ask to us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4165" y="-1028700"/>
            <a:ext cx="4825458" cy="4114800"/>
          </a:xfrm>
          <a:custGeom>
            <a:avLst/>
            <a:gdLst/>
            <a:ahLst/>
            <a:cxnLst/>
            <a:rect r="r" b="b" t="t" l="l"/>
            <a:pathLst>
              <a:path h="4114800" w="4825458">
                <a:moveTo>
                  <a:pt x="0" y="0"/>
                </a:moveTo>
                <a:lnTo>
                  <a:pt x="4825458" y="0"/>
                </a:lnTo>
                <a:lnTo>
                  <a:pt x="48254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0182" y="79317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30921" y="2355252"/>
            <a:ext cx="5974139" cy="5576497"/>
            <a:chOff x="0" y="0"/>
            <a:chExt cx="1573436" cy="14687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3436" cy="1468707"/>
            </a:xfrm>
            <a:custGeom>
              <a:avLst/>
              <a:gdLst/>
              <a:ahLst/>
              <a:cxnLst/>
              <a:rect r="r" b="b" t="t" l="l"/>
              <a:pathLst>
                <a:path h="1468707" w="1573436">
                  <a:moveTo>
                    <a:pt x="66091" y="0"/>
                  </a:moveTo>
                  <a:lnTo>
                    <a:pt x="1507345" y="0"/>
                  </a:lnTo>
                  <a:cubicBezTo>
                    <a:pt x="1543846" y="0"/>
                    <a:pt x="1573436" y="29590"/>
                    <a:pt x="1573436" y="66091"/>
                  </a:cubicBezTo>
                  <a:lnTo>
                    <a:pt x="1573436" y="1402616"/>
                  </a:lnTo>
                  <a:cubicBezTo>
                    <a:pt x="1573436" y="1439117"/>
                    <a:pt x="1543846" y="1468707"/>
                    <a:pt x="1507345" y="1468707"/>
                  </a:cubicBezTo>
                  <a:lnTo>
                    <a:pt x="66091" y="1468707"/>
                  </a:lnTo>
                  <a:cubicBezTo>
                    <a:pt x="29590" y="1468707"/>
                    <a:pt x="0" y="1439117"/>
                    <a:pt x="0" y="1402616"/>
                  </a:cubicBezTo>
                  <a:lnTo>
                    <a:pt x="0" y="66091"/>
                  </a:lnTo>
                  <a:cubicBezTo>
                    <a:pt x="0" y="29590"/>
                    <a:pt x="29590" y="0"/>
                    <a:pt x="66091" y="0"/>
                  </a:cubicBez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917265" y="3252707"/>
            <a:ext cx="4601452" cy="3506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9318" indent="-309659" lvl="1">
              <a:lnSpc>
                <a:spcPts val="4704"/>
              </a:lnSpc>
              <a:buFont typeface="Arial"/>
              <a:buChar char="•"/>
            </a:pPr>
            <a:r>
              <a:rPr lang="en-US" sz="2868" spc="2">
                <a:solidFill>
                  <a:srgbClr val="FFFFFF"/>
                </a:solidFill>
                <a:latin typeface="Lato Bold"/>
              </a:rPr>
              <a:t>Introduction &amp; Solution</a:t>
            </a:r>
          </a:p>
          <a:p>
            <a:pPr algn="just" marL="619318" indent="-309659" lvl="1">
              <a:lnSpc>
                <a:spcPts val="4704"/>
              </a:lnSpc>
              <a:buFont typeface="Arial"/>
              <a:buChar char="•"/>
            </a:pPr>
            <a:r>
              <a:rPr lang="en-US" sz="2868" spc="2">
                <a:solidFill>
                  <a:srgbClr val="FFFFFF"/>
                </a:solidFill>
                <a:latin typeface="Lato Bold"/>
              </a:rPr>
              <a:t>System Design</a:t>
            </a:r>
          </a:p>
          <a:p>
            <a:pPr algn="just" marL="619318" indent="-309659" lvl="1">
              <a:lnSpc>
                <a:spcPts val="4704"/>
              </a:lnSpc>
              <a:buFont typeface="Arial"/>
              <a:buChar char="•"/>
            </a:pPr>
            <a:r>
              <a:rPr lang="en-US" sz="2868" spc="2">
                <a:solidFill>
                  <a:srgbClr val="FFFFFF"/>
                </a:solidFill>
                <a:latin typeface="Lato Bold"/>
              </a:rPr>
              <a:t>Implementation</a:t>
            </a:r>
          </a:p>
          <a:p>
            <a:pPr algn="just" marL="619318" indent="-309659" lvl="1">
              <a:lnSpc>
                <a:spcPts val="4704"/>
              </a:lnSpc>
              <a:buFont typeface="Arial"/>
              <a:buChar char="•"/>
            </a:pPr>
            <a:r>
              <a:rPr lang="en-US" sz="2868" spc="2">
                <a:solidFill>
                  <a:srgbClr val="FFFFFF"/>
                </a:solidFill>
                <a:latin typeface="Lato Bold"/>
              </a:rPr>
              <a:t>Testing and Analysis</a:t>
            </a:r>
          </a:p>
          <a:p>
            <a:pPr marL="619318" indent="-309659" lvl="1">
              <a:lnSpc>
                <a:spcPts val="4704"/>
              </a:lnSpc>
              <a:buFont typeface="Arial"/>
              <a:buChar char="•"/>
            </a:pPr>
            <a:r>
              <a:rPr lang="en-US" sz="2868" spc="2">
                <a:solidFill>
                  <a:srgbClr val="FFFFFF"/>
                </a:solidFill>
                <a:latin typeface="Lato Bold"/>
              </a:rPr>
              <a:t>Conclusion and Suggestion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6490568">
            <a:off x="-1587864" y="-1502769"/>
            <a:ext cx="5391656" cy="4901505"/>
          </a:xfrm>
          <a:custGeom>
            <a:avLst/>
            <a:gdLst/>
            <a:ahLst/>
            <a:cxnLst/>
            <a:rect r="r" b="b" t="t" l="l"/>
            <a:pathLst>
              <a:path h="4901505" w="5391656">
                <a:moveTo>
                  <a:pt x="0" y="0"/>
                </a:moveTo>
                <a:lnTo>
                  <a:pt x="5391656" y="0"/>
                </a:lnTo>
                <a:lnTo>
                  <a:pt x="5391656" y="4901505"/>
                </a:lnTo>
                <a:lnTo>
                  <a:pt x="0" y="49015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992586" y="4872285"/>
            <a:ext cx="3652260" cy="3774505"/>
            <a:chOff x="0" y="0"/>
            <a:chExt cx="6362700" cy="65756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6"/>
              <a:stretch>
                <a:fillRect l="0" t="-22611" r="0" b="-2261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50711" y="3028797"/>
            <a:ext cx="6351107" cy="294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Table Of Contents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7782" y="8084148"/>
            <a:ext cx="4497546" cy="3835180"/>
          </a:xfrm>
          <a:custGeom>
            <a:avLst/>
            <a:gdLst/>
            <a:ahLst/>
            <a:cxnLst/>
            <a:rect r="r" b="b" t="t" l="l"/>
            <a:pathLst>
              <a:path h="3835180" w="4497546">
                <a:moveTo>
                  <a:pt x="0" y="0"/>
                </a:moveTo>
                <a:lnTo>
                  <a:pt x="4497546" y="0"/>
                </a:lnTo>
                <a:lnTo>
                  <a:pt x="4497546" y="3835180"/>
                </a:lnTo>
                <a:lnTo>
                  <a:pt x="0" y="383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23836" y="1094276"/>
            <a:ext cx="10567836" cy="3144638"/>
            <a:chOff x="0" y="0"/>
            <a:chExt cx="2783298" cy="8282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3298" cy="828217"/>
            </a:xfrm>
            <a:custGeom>
              <a:avLst/>
              <a:gdLst/>
              <a:ahLst/>
              <a:cxnLst/>
              <a:rect r="r" b="b" t="t" l="l"/>
              <a:pathLst>
                <a:path h="828217" w="2783298">
                  <a:moveTo>
                    <a:pt x="0" y="0"/>
                  </a:moveTo>
                  <a:lnTo>
                    <a:pt x="2783298" y="0"/>
                  </a:lnTo>
                  <a:lnTo>
                    <a:pt x="2783298" y="828217"/>
                  </a:lnTo>
                  <a:lnTo>
                    <a:pt x="0" y="828217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430745" y="2326533"/>
            <a:ext cx="4904735" cy="7357102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7934965">
            <a:off x="-2524270" y="7992209"/>
            <a:ext cx="5048540" cy="4589581"/>
          </a:xfrm>
          <a:custGeom>
            <a:avLst/>
            <a:gdLst/>
            <a:ahLst/>
            <a:cxnLst/>
            <a:rect r="r" b="b" t="t" l="l"/>
            <a:pathLst>
              <a:path h="4589581" w="5048540">
                <a:moveTo>
                  <a:pt x="0" y="0"/>
                </a:moveTo>
                <a:lnTo>
                  <a:pt x="5048540" y="0"/>
                </a:lnTo>
                <a:lnTo>
                  <a:pt x="5048540" y="4589582"/>
                </a:lnTo>
                <a:lnTo>
                  <a:pt x="0" y="458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5326" y="1940731"/>
            <a:ext cx="7508674" cy="162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2"/>
              </a:lnSpc>
            </a:pPr>
            <a:r>
              <a:rPr lang="en-US" sz="11779">
                <a:solidFill>
                  <a:srgbClr val="FFFFFF"/>
                </a:solidFill>
                <a:latin typeface="TAN Tangkiwoo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3555" y="4438276"/>
            <a:ext cx="8378047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</a:rPr>
              <a:t>•Batik is a traditional cloth and one of Indonesia's heritage. Batik comes from the Javanese word "amba" (to write) and "nitik" (to make dots).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</a:rPr>
              <a:t>•UNESCO has approved batik as an intellectual cultural right of the Indonesian people on October 2, 2009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</a:rPr>
              <a:t>•Batik motifs in Indonesia reach 5,849 batik motifs and are spread throughout Indonesia.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</a:rPr>
              <a:t>•Need a system that helps to classify batik types into certain classes.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ato"/>
              </a:rPr>
              <a:t>•Using a Mobile Application that can be used anywhere and makes it easier for users.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470575">
            <a:off x="-1079115" y="-655879"/>
            <a:ext cx="5417839" cy="5309482"/>
          </a:xfrm>
          <a:custGeom>
            <a:avLst/>
            <a:gdLst/>
            <a:ahLst/>
            <a:cxnLst/>
            <a:rect r="r" b="b" t="t" l="l"/>
            <a:pathLst>
              <a:path h="5309482" w="5417839">
                <a:moveTo>
                  <a:pt x="5417838" y="5309482"/>
                </a:moveTo>
                <a:lnTo>
                  <a:pt x="0" y="5309482"/>
                </a:lnTo>
                <a:lnTo>
                  <a:pt x="0" y="0"/>
                </a:lnTo>
                <a:lnTo>
                  <a:pt x="5417838" y="0"/>
                </a:lnTo>
                <a:lnTo>
                  <a:pt x="5417838" y="53094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173560">
            <a:off x="11509150" y="8687574"/>
            <a:ext cx="8610180" cy="3198852"/>
            <a:chOff x="0" y="0"/>
            <a:chExt cx="2267702" cy="8424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702" cy="842496"/>
            </a:xfrm>
            <a:custGeom>
              <a:avLst/>
              <a:gdLst/>
              <a:ahLst/>
              <a:cxnLst/>
              <a:rect r="r" b="b" t="t" l="l"/>
              <a:pathLst>
                <a:path h="842496" w="2267702">
                  <a:moveTo>
                    <a:pt x="0" y="0"/>
                  </a:moveTo>
                  <a:lnTo>
                    <a:pt x="2267702" y="0"/>
                  </a:lnTo>
                  <a:lnTo>
                    <a:pt x="2267702" y="842496"/>
                  </a:lnTo>
                  <a:lnTo>
                    <a:pt x="0" y="842496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09688" y="2567240"/>
            <a:ext cx="11692072" cy="6933398"/>
          </a:xfrm>
          <a:custGeom>
            <a:avLst/>
            <a:gdLst/>
            <a:ahLst/>
            <a:cxnLst/>
            <a:rect r="r" b="b" t="t" l="l"/>
            <a:pathLst>
              <a:path h="6933398" w="11692072">
                <a:moveTo>
                  <a:pt x="0" y="0"/>
                </a:moveTo>
                <a:lnTo>
                  <a:pt x="11692071" y="0"/>
                </a:lnTo>
                <a:lnTo>
                  <a:pt x="11692071" y="6933398"/>
                </a:lnTo>
                <a:lnTo>
                  <a:pt x="0" y="6933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44000" y="832302"/>
            <a:ext cx="8115300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614217" y="-583951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723671">
            <a:off x="-496955" y="7469296"/>
            <a:ext cx="3051311" cy="3178449"/>
          </a:xfrm>
          <a:custGeom>
            <a:avLst/>
            <a:gdLst/>
            <a:ahLst/>
            <a:cxnLst/>
            <a:rect r="r" b="b" t="t" l="l"/>
            <a:pathLst>
              <a:path h="3178449" w="3051311">
                <a:moveTo>
                  <a:pt x="0" y="3178449"/>
                </a:moveTo>
                <a:lnTo>
                  <a:pt x="3051310" y="3178449"/>
                </a:lnTo>
                <a:lnTo>
                  <a:pt x="3051310" y="0"/>
                </a:lnTo>
                <a:lnTo>
                  <a:pt x="0" y="0"/>
                </a:lnTo>
                <a:lnTo>
                  <a:pt x="0" y="31784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7675" y="2954138"/>
            <a:ext cx="5642565" cy="5642565"/>
          </a:xfrm>
          <a:custGeom>
            <a:avLst/>
            <a:gdLst/>
            <a:ahLst/>
            <a:cxnLst/>
            <a:rect r="r" b="b" t="t" l="l"/>
            <a:pathLst>
              <a:path h="5642565" w="5642565">
                <a:moveTo>
                  <a:pt x="0" y="0"/>
                </a:moveTo>
                <a:lnTo>
                  <a:pt x="5642565" y="0"/>
                </a:lnTo>
                <a:lnTo>
                  <a:pt x="564256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463" y="3595429"/>
            <a:ext cx="4555388" cy="4359983"/>
          </a:xfrm>
          <a:custGeom>
            <a:avLst/>
            <a:gdLst/>
            <a:ahLst/>
            <a:cxnLst/>
            <a:rect r="r" b="b" t="t" l="l"/>
            <a:pathLst>
              <a:path h="4359983" w="4555388">
                <a:moveTo>
                  <a:pt x="0" y="0"/>
                </a:moveTo>
                <a:lnTo>
                  <a:pt x="4555388" y="0"/>
                </a:lnTo>
                <a:lnTo>
                  <a:pt x="4555388" y="4359983"/>
                </a:lnTo>
                <a:lnTo>
                  <a:pt x="0" y="4359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28273" y="2954138"/>
            <a:ext cx="3754137" cy="5001274"/>
          </a:xfrm>
          <a:custGeom>
            <a:avLst/>
            <a:gdLst/>
            <a:ahLst/>
            <a:cxnLst/>
            <a:rect r="r" b="b" t="t" l="l"/>
            <a:pathLst>
              <a:path h="5001274" w="3754137">
                <a:moveTo>
                  <a:pt x="0" y="0"/>
                </a:moveTo>
                <a:lnTo>
                  <a:pt x="3754137" y="0"/>
                </a:lnTo>
                <a:lnTo>
                  <a:pt x="3754137" y="5001274"/>
                </a:lnTo>
                <a:lnTo>
                  <a:pt x="0" y="5001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15009" y="4141910"/>
            <a:ext cx="4785813" cy="2625730"/>
          </a:xfrm>
          <a:custGeom>
            <a:avLst/>
            <a:gdLst/>
            <a:ahLst/>
            <a:cxnLst/>
            <a:rect r="r" b="b" t="t" l="l"/>
            <a:pathLst>
              <a:path h="2625730" w="4785813">
                <a:moveTo>
                  <a:pt x="0" y="0"/>
                </a:moveTo>
                <a:lnTo>
                  <a:pt x="4785813" y="0"/>
                </a:lnTo>
                <a:lnTo>
                  <a:pt x="4785813" y="2625730"/>
                </a:lnTo>
                <a:lnTo>
                  <a:pt x="0" y="2625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54261" y="1219200"/>
            <a:ext cx="8055979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Solution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723671">
            <a:off x="-496955" y="7469296"/>
            <a:ext cx="3051311" cy="3178449"/>
          </a:xfrm>
          <a:custGeom>
            <a:avLst/>
            <a:gdLst/>
            <a:ahLst/>
            <a:cxnLst/>
            <a:rect r="r" b="b" t="t" l="l"/>
            <a:pathLst>
              <a:path h="3178449" w="3051311">
                <a:moveTo>
                  <a:pt x="0" y="3178449"/>
                </a:moveTo>
                <a:lnTo>
                  <a:pt x="3051310" y="3178449"/>
                </a:lnTo>
                <a:lnTo>
                  <a:pt x="3051310" y="0"/>
                </a:lnTo>
                <a:lnTo>
                  <a:pt x="0" y="0"/>
                </a:lnTo>
                <a:lnTo>
                  <a:pt x="0" y="31784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71844" y="2954138"/>
            <a:ext cx="11939043" cy="6687459"/>
          </a:xfrm>
          <a:custGeom>
            <a:avLst/>
            <a:gdLst/>
            <a:ahLst/>
            <a:cxnLst/>
            <a:rect r="r" b="b" t="t" l="l"/>
            <a:pathLst>
              <a:path h="6687459" w="11939043">
                <a:moveTo>
                  <a:pt x="0" y="0"/>
                </a:moveTo>
                <a:lnTo>
                  <a:pt x="11939043" y="0"/>
                </a:lnTo>
                <a:lnTo>
                  <a:pt x="11939043" y="6687459"/>
                </a:lnTo>
                <a:lnTo>
                  <a:pt x="0" y="6687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19200"/>
            <a:ext cx="9671527" cy="173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"/>
              </a:rPr>
              <a:t>System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470575">
            <a:off x="-1079115" y="-655879"/>
            <a:ext cx="5417839" cy="5309482"/>
          </a:xfrm>
          <a:custGeom>
            <a:avLst/>
            <a:gdLst/>
            <a:ahLst/>
            <a:cxnLst/>
            <a:rect r="r" b="b" t="t" l="l"/>
            <a:pathLst>
              <a:path h="5309482" w="5417839">
                <a:moveTo>
                  <a:pt x="5417838" y="5309482"/>
                </a:moveTo>
                <a:lnTo>
                  <a:pt x="0" y="5309482"/>
                </a:lnTo>
                <a:lnTo>
                  <a:pt x="0" y="0"/>
                </a:lnTo>
                <a:lnTo>
                  <a:pt x="5417838" y="0"/>
                </a:lnTo>
                <a:lnTo>
                  <a:pt x="5417838" y="53094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173560">
            <a:off x="11509150" y="8687574"/>
            <a:ext cx="8610180" cy="3198852"/>
            <a:chOff x="0" y="0"/>
            <a:chExt cx="2267702" cy="8424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702" cy="842496"/>
            </a:xfrm>
            <a:custGeom>
              <a:avLst/>
              <a:gdLst/>
              <a:ahLst/>
              <a:cxnLst/>
              <a:rect r="r" b="b" t="t" l="l"/>
              <a:pathLst>
                <a:path h="842496" w="2267702">
                  <a:moveTo>
                    <a:pt x="0" y="0"/>
                  </a:moveTo>
                  <a:lnTo>
                    <a:pt x="2267702" y="0"/>
                  </a:lnTo>
                  <a:lnTo>
                    <a:pt x="2267702" y="842496"/>
                  </a:lnTo>
                  <a:lnTo>
                    <a:pt x="0" y="842496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72213" y="1998862"/>
            <a:ext cx="9223929" cy="6973290"/>
          </a:xfrm>
          <a:custGeom>
            <a:avLst/>
            <a:gdLst/>
            <a:ahLst/>
            <a:cxnLst/>
            <a:rect r="r" b="b" t="t" l="l"/>
            <a:pathLst>
              <a:path h="6973290" w="9223929">
                <a:moveTo>
                  <a:pt x="0" y="0"/>
                </a:moveTo>
                <a:lnTo>
                  <a:pt x="9223929" y="0"/>
                </a:lnTo>
                <a:lnTo>
                  <a:pt x="9223929" y="6973291"/>
                </a:lnTo>
                <a:lnTo>
                  <a:pt x="0" y="6973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415209" y="2044286"/>
            <a:ext cx="6798060" cy="295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CNN System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8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0706910">
            <a:off x="13724547" y="5557879"/>
            <a:ext cx="5417839" cy="5309482"/>
          </a:xfrm>
          <a:custGeom>
            <a:avLst/>
            <a:gdLst/>
            <a:ahLst/>
            <a:cxnLst/>
            <a:rect r="r" b="b" t="t" l="l"/>
            <a:pathLst>
              <a:path h="5309482" w="5417839">
                <a:moveTo>
                  <a:pt x="5417838" y="5309482"/>
                </a:moveTo>
                <a:lnTo>
                  <a:pt x="0" y="5309482"/>
                </a:lnTo>
                <a:lnTo>
                  <a:pt x="0" y="0"/>
                </a:lnTo>
                <a:lnTo>
                  <a:pt x="5417838" y="0"/>
                </a:lnTo>
                <a:lnTo>
                  <a:pt x="5417838" y="53094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173560">
            <a:off x="-3276390" y="-973401"/>
            <a:ext cx="8610180" cy="3198852"/>
            <a:chOff x="0" y="0"/>
            <a:chExt cx="2267702" cy="8424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702" cy="842496"/>
            </a:xfrm>
            <a:custGeom>
              <a:avLst/>
              <a:gdLst/>
              <a:ahLst/>
              <a:cxnLst/>
              <a:rect r="r" b="b" t="t" l="l"/>
              <a:pathLst>
                <a:path h="842496" w="2267702">
                  <a:moveTo>
                    <a:pt x="0" y="0"/>
                  </a:moveTo>
                  <a:lnTo>
                    <a:pt x="2267702" y="0"/>
                  </a:lnTo>
                  <a:lnTo>
                    <a:pt x="2267702" y="842496"/>
                  </a:lnTo>
                  <a:lnTo>
                    <a:pt x="0" y="842496"/>
                  </a:lnTo>
                  <a:close/>
                </a:path>
              </a:pathLst>
            </a:custGeom>
            <a:solidFill>
              <a:srgbClr val="A6847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31225" y="1319499"/>
            <a:ext cx="7437684" cy="8726883"/>
          </a:xfrm>
          <a:custGeom>
            <a:avLst/>
            <a:gdLst/>
            <a:ahLst/>
            <a:cxnLst/>
            <a:rect r="r" b="b" t="t" l="l"/>
            <a:pathLst>
              <a:path h="8726883" w="7437684">
                <a:moveTo>
                  <a:pt x="0" y="0"/>
                </a:moveTo>
                <a:lnTo>
                  <a:pt x="7437685" y="0"/>
                </a:lnTo>
                <a:lnTo>
                  <a:pt x="7437685" y="8726883"/>
                </a:lnTo>
                <a:lnTo>
                  <a:pt x="0" y="872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05275" y="1506318"/>
            <a:ext cx="7282725" cy="295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5"/>
              </a:lnSpc>
            </a:pPr>
            <a:r>
              <a:rPr lang="en-US" sz="12638">
                <a:solidFill>
                  <a:srgbClr val="5D4233"/>
                </a:solidFill>
                <a:latin typeface="TAN Tangkiwood Bold"/>
              </a:rPr>
              <a:t>Mobile Application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DAFp_50xm9k</dc:identifier>
  <dcterms:modified xsi:type="dcterms:W3CDTF">2011-08-01T06:04:30Z</dcterms:modified>
  <cp:revision>1</cp:revision>
  <dc:title>Capstone Design Batik Team</dc:title>
</cp:coreProperties>
</file>